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0" autoAdjust="0"/>
  </p:normalViewPr>
  <p:slideViewPr>
    <p:cSldViewPr>
      <p:cViewPr varScale="1">
        <p:scale>
          <a:sx n="56" d="100"/>
          <a:sy n="56" d="100"/>
        </p:scale>
        <p:origin x="-1099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2DDD3-93A8-4D42-AE39-9F21F83D3DA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1A35A-73DE-4E88-9815-59A2F5F925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algn="l"/>
            <a:r>
              <a:rPr lang="ru-RU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Древние образы </a:t>
            </a:r>
            <a:br>
              <a:rPr lang="ru-RU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 народном искусстве</a:t>
            </a:r>
            <a:endParaRPr lang="ru-RU" b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76872"/>
            <a:ext cx="6400800" cy="300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89240"/>
            <a:ext cx="8136904" cy="130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929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5068" y="104369"/>
            <a:ext cx="8712968" cy="3474720"/>
          </a:xfrm>
        </p:spPr>
        <p:txBody>
          <a:bodyPr/>
          <a:lstStyle/>
          <a:p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Образ птицы. В давние времена люди верили, что птицы прогоняли своим звонким пением зимний мрак, стужу и приносят на крыльях весну красную. Люди особенно готовились к встрече весны – выпекали в форме птиц обрядовое печенье “жаворонки”.</a:t>
            </a:r>
            <a:b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Птицы символизировали свет, тепло</a:t>
            </a:r>
            <a:endParaRPr lang="ru-RU" dirty="0"/>
          </a:p>
        </p:txBody>
      </p:sp>
      <p:pic>
        <p:nvPicPr>
          <p:cNvPr id="4" name="Picture 2" descr="http://slavynofel.narod.ru/ris/znaki/zveri/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0734" y="1559677"/>
            <a:ext cx="1597564" cy="1295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www.artzentr.narod.ru/sdpt/rombarch.files/image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4433" y="2849963"/>
            <a:ext cx="1596272" cy="1457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769" y="4907718"/>
            <a:ext cx="5097056" cy="185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7339"/>
            <a:ext cx="5004969" cy="36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7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9" y="188640"/>
            <a:ext cx="8640959" cy="3873584"/>
          </a:xfrm>
        </p:spPr>
        <p:txBody>
          <a:bodyPr/>
          <a:lstStyle/>
          <a:p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Древо Жизни. В произведениях народного искусства встречается причудливый узор – разветвленное растение, иногда с крупными цветами, плодами, птицами, сидящими на ветках. Это древо жизни. В народных представлениях оно было символом растительных сил земли, вечно живой, процветающей природы. Его изображение символизировало счастливое продолжение рода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093" y="2458839"/>
            <a:ext cx="321451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458839"/>
            <a:ext cx="2859052" cy="4257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3573016"/>
            <a:ext cx="2330228" cy="202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8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609600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Группа 5"/>
          <p:cNvGrpSpPr>
            <a:grpSpLocks/>
          </p:cNvGrpSpPr>
          <p:nvPr/>
        </p:nvGrpSpPr>
        <p:grpSpPr bwMode="auto">
          <a:xfrm>
            <a:off x="5857875" y="1071563"/>
            <a:ext cx="928688" cy="1214437"/>
            <a:chOff x="5786446" y="1071546"/>
            <a:chExt cx="928693" cy="1214446"/>
          </a:xfrm>
        </p:grpSpPr>
        <p:pic>
          <p:nvPicPr>
            <p:cNvPr id="1026" name="Picture 2" descr="C:\Users\КАТЯ\Desktop\Рисунки РУССКАЯ ИЗБА\img10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lumMod val="50000"/>
                  <a:tint val="45000"/>
                  <a:satMod val="400000"/>
                </a:schemeClr>
              </a:duotone>
            </a:blip>
            <a:srcRect l="477" t="228" r="50000" b="52355"/>
            <a:stretch>
              <a:fillRect/>
            </a:stretch>
          </p:blipFill>
          <p:spPr bwMode="auto">
            <a:xfrm>
              <a:off x="5786446" y="1357298"/>
              <a:ext cx="928693" cy="928694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14475" name="TextBox 4"/>
            <p:cNvSpPr txBox="1">
              <a:spLocks noChangeArrowheads="1"/>
            </p:cNvSpPr>
            <p:nvPr/>
          </p:nvSpPr>
          <p:spPr bwMode="auto">
            <a:xfrm>
              <a:off x="5786446" y="1071546"/>
              <a:ext cx="285752" cy="3693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7215188" y="1143000"/>
            <a:ext cx="1428750" cy="1714500"/>
            <a:chOff x="500034" y="2143116"/>
            <a:chExt cx="1428760" cy="1714502"/>
          </a:xfrm>
        </p:grpSpPr>
        <p:pic>
          <p:nvPicPr>
            <p:cNvPr id="1027" name="Picture 3" descr="C:\Users\КАТЯ\Desktop\Рисунки РУССКАЯ ИЗБА\45.jp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lumMod val="50000"/>
                  <a:tint val="45000"/>
                  <a:satMod val="400000"/>
                </a:schemeClr>
              </a:duotone>
            </a:blip>
            <a:srcRect l="25610" r="33740"/>
            <a:stretch>
              <a:fillRect/>
            </a:stretch>
          </p:blipFill>
          <p:spPr bwMode="auto">
            <a:xfrm>
              <a:off x="500034" y="2428868"/>
              <a:ext cx="1428760" cy="1428750"/>
            </a:xfrm>
            <a:prstGeom prst="rect">
              <a:avLst/>
            </a:prstGeom>
            <a:noFill/>
          </p:spPr>
        </p:pic>
        <p:sp>
          <p:nvSpPr>
            <p:cNvPr id="14473" name="TextBox 7"/>
            <p:cNvSpPr txBox="1">
              <a:spLocks noChangeArrowheads="1"/>
            </p:cNvSpPr>
            <p:nvPr/>
          </p:nvSpPr>
          <p:spPr bwMode="auto">
            <a:xfrm>
              <a:off x="500034" y="2143116"/>
              <a:ext cx="285752" cy="3693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6" name="Группа 18"/>
          <p:cNvGrpSpPr>
            <a:grpSpLocks/>
          </p:cNvGrpSpPr>
          <p:nvPr/>
        </p:nvGrpSpPr>
        <p:grpSpPr bwMode="auto">
          <a:xfrm>
            <a:off x="285750" y="2428875"/>
            <a:ext cx="1643063" cy="1984375"/>
            <a:chOff x="285720" y="2428868"/>
            <a:chExt cx="1643074" cy="1983777"/>
          </a:xfrm>
        </p:grpSpPr>
        <p:pic>
          <p:nvPicPr>
            <p:cNvPr id="1028" name="Picture 4" descr="C:\Users\КАТЯ\Desktop\Рисунки РУССКАЯ ИЗБА\034.jp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lumMod val="50000"/>
                  <a:tint val="45000"/>
                  <a:satMod val="400000"/>
                </a:schemeClr>
              </a:duotone>
            </a:blip>
            <a:srcRect l="38873" t="22392" r="45055" b="53451"/>
            <a:stretch>
              <a:fillRect/>
            </a:stretch>
          </p:blipFill>
          <p:spPr bwMode="auto">
            <a:xfrm>
              <a:off x="285720" y="2643182"/>
              <a:ext cx="1643074" cy="1769463"/>
            </a:xfrm>
            <a:prstGeom prst="rect">
              <a:avLst/>
            </a:prstGeom>
            <a:noFill/>
          </p:spPr>
        </p:pic>
        <p:sp>
          <p:nvSpPr>
            <p:cNvPr id="14471" name="TextBox 10"/>
            <p:cNvSpPr txBox="1">
              <a:spLocks noChangeArrowheads="1"/>
            </p:cNvSpPr>
            <p:nvPr/>
          </p:nvSpPr>
          <p:spPr bwMode="auto">
            <a:xfrm>
              <a:off x="285720" y="2428868"/>
              <a:ext cx="285752" cy="3693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7" name="Группа 19"/>
          <p:cNvGrpSpPr>
            <a:grpSpLocks/>
          </p:cNvGrpSpPr>
          <p:nvPr/>
        </p:nvGrpSpPr>
        <p:grpSpPr bwMode="auto">
          <a:xfrm>
            <a:off x="642938" y="4572000"/>
            <a:ext cx="2571750" cy="2128838"/>
            <a:chOff x="642910" y="4572008"/>
            <a:chExt cx="2571768" cy="2129253"/>
          </a:xfrm>
        </p:grpSpPr>
        <p:pic>
          <p:nvPicPr>
            <p:cNvPr id="1029" name="Picture 5" descr="C:\Users\КАТЯ\Desktop\Рисунки РУССКАЯ ИЗБА\10.jp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lumMod val="50000"/>
                  <a:tint val="45000"/>
                  <a:satMod val="400000"/>
                </a:schemeClr>
              </a:duotone>
            </a:blip>
            <a:srcRect l="32395" r="27112" b="50000"/>
            <a:stretch>
              <a:fillRect/>
            </a:stretch>
          </p:blipFill>
          <p:spPr bwMode="auto">
            <a:xfrm>
              <a:off x="785786" y="4786322"/>
              <a:ext cx="2428892" cy="1914939"/>
            </a:xfrm>
            <a:prstGeom prst="rect">
              <a:avLst/>
            </a:prstGeom>
            <a:noFill/>
          </p:spPr>
        </p:pic>
        <p:sp>
          <p:nvSpPr>
            <p:cNvPr id="14469" name="TextBox 12"/>
            <p:cNvSpPr txBox="1">
              <a:spLocks noChangeArrowheads="1"/>
            </p:cNvSpPr>
            <p:nvPr/>
          </p:nvSpPr>
          <p:spPr bwMode="auto">
            <a:xfrm>
              <a:off x="642910" y="4572008"/>
              <a:ext cx="285752" cy="3693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4</a:t>
              </a:r>
            </a:p>
          </p:txBody>
        </p:sp>
      </p:grpSp>
      <p:grpSp>
        <p:nvGrpSpPr>
          <p:cNvPr id="8" name="Группа 15"/>
          <p:cNvGrpSpPr>
            <a:grpSpLocks/>
          </p:cNvGrpSpPr>
          <p:nvPr/>
        </p:nvGrpSpPr>
        <p:grpSpPr bwMode="auto">
          <a:xfrm>
            <a:off x="4000500" y="4786313"/>
            <a:ext cx="2011363" cy="1857375"/>
            <a:chOff x="4000496" y="4786322"/>
            <a:chExt cx="2011093" cy="1857388"/>
          </a:xfrm>
        </p:grpSpPr>
        <p:pic>
          <p:nvPicPr>
            <p:cNvPr id="1030" name="Picture 6" descr="C:\Users\КАТЯ\Desktop\Рисунки РУССКАЯ ИЗБА\9-1.jp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1">
                  <a:lumMod val="50000"/>
                  <a:tint val="45000"/>
                  <a:satMod val="400000"/>
                </a:schemeClr>
              </a:duotone>
            </a:blip>
            <a:srcRect t="-944" r="64385" b="50000"/>
            <a:stretch>
              <a:fillRect/>
            </a:stretch>
          </p:blipFill>
          <p:spPr bwMode="auto">
            <a:xfrm>
              <a:off x="4143372" y="5000636"/>
              <a:ext cx="1868217" cy="1643074"/>
            </a:xfrm>
            <a:prstGeom prst="rect">
              <a:avLst/>
            </a:prstGeom>
            <a:noFill/>
          </p:spPr>
        </p:pic>
        <p:sp>
          <p:nvSpPr>
            <p:cNvPr id="14467" name="TextBox 14"/>
            <p:cNvSpPr txBox="1">
              <a:spLocks noChangeArrowheads="1"/>
            </p:cNvSpPr>
            <p:nvPr/>
          </p:nvSpPr>
          <p:spPr bwMode="auto">
            <a:xfrm>
              <a:off x="4000496" y="4786322"/>
              <a:ext cx="285752" cy="3693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5</a:t>
              </a:r>
            </a:p>
          </p:txBody>
        </p:sp>
      </p:grpSp>
      <p:grpSp>
        <p:nvGrpSpPr>
          <p:cNvPr id="9" name="Группа 20"/>
          <p:cNvGrpSpPr>
            <a:grpSpLocks/>
          </p:cNvGrpSpPr>
          <p:nvPr/>
        </p:nvGrpSpPr>
        <p:grpSpPr bwMode="auto">
          <a:xfrm>
            <a:off x="6357938" y="5000625"/>
            <a:ext cx="2536825" cy="1071563"/>
            <a:chOff x="6357950" y="5000636"/>
            <a:chExt cx="2537460" cy="1071570"/>
          </a:xfrm>
        </p:grpSpPr>
        <p:pic>
          <p:nvPicPr>
            <p:cNvPr id="17" name="Picture 2" descr="C:\Users\КАТЯ\Desktop\imagesCA68WKMY.jp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1">
                  <a:lumMod val="50000"/>
                  <a:tint val="45000"/>
                  <a:satMod val="400000"/>
                </a:schemeClr>
              </a:duotone>
            </a:blip>
            <a:srcRect t="23606" b="65396"/>
            <a:stretch>
              <a:fillRect/>
            </a:stretch>
          </p:blipFill>
          <p:spPr bwMode="auto">
            <a:xfrm>
              <a:off x="6357950" y="5286388"/>
              <a:ext cx="2537460" cy="785818"/>
            </a:xfrm>
            <a:prstGeom prst="rect">
              <a:avLst/>
            </a:prstGeom>
            <a:noFill/>
          </p:spPr>
        </p:pic>
        <p:sp>
          <p:nvSpPr>
            <p:cNvPr id="14465" name="TextBox 17"/>
            <p:cNvSpPr txBox="1">
              <a:spLocks noChangeArrowheads="1"/>
            </p:cNvSpPr>
            <p:nvPr/>
          </p:nvSpPr>
          <p:spPr bwMode="auto">
            <a:xfrm>
              <a:off x="6357950" y="5000636"/>
              <a:ext cx="285752" cy="36933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FF0000"/>
                  </a:solidFill>
                </a:rPr>
                <a:t>6</a:t>
              </a:r>
            </a:p>
          </p:txBody>
        </p:sp>
      </p:grp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3707904" y="1398710"/>
          <a:ext cx="576064" cy="2246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b="0" dirty="0" smtClean="0">
                          <a:solidFill>
                            <a:sysClr val="windowText" lastClr="000000"/>
                          </a:solidFill>
                        </a:rPr>
                        <a:t> с</a:t>
                      </a:r>
                      <a:endParaRPr lang="ru-RU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92114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1475656" y="1772816"/>
          <a:ext cx="28083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"/>
                <a:gridCol w="561662"/>
                <a:gridCol w="561662"/>
                <a:gridCol w="561662"/>
                <a:gridCol w="561662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051720" y="2132856"/>
          <a:ext cx="27709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162880" y="3252910"/>
          <a:ext cx="4433456" cy="39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392114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4 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5940152" y="2492896"/>
          <a:ext cx="576064" cy="187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5 </a:t>
                      </a:r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92114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211960" y="4005064"/>
          <a:ext cx="22887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184"/>
                <a:gridCol w="572184"/>
                <a:gridCol w="572184"/>
                <a:gridCol w="572184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 в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-25080" y="6887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0" dirty="0">
                <a:solidFill>
                  <a:srgbClr val="FF0000"/>
                </a:solidFill>
                <a:effectLst/>
                <a:latin typeface="Calibri"/>
              </a:rPr>
              <a:t>Кроссворд «Древние символы»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5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280920" cy="4032448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Задание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сделать быстрый рисунок образа древа жизни, матери – земли, птиц, коней, солнца, используя гуашь или акварель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78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96752"/>
            <a:ext cx="6512511" cy="1143000"/>
          </a:xfrm>
        </p:spPr>
        <p:txBody>
          <a:bodyPr/>
          <a:lstStyle/>
          <a:p>
            <a:r>
              <a:rPr lang="ru-RU" sz="4000" b="0" dirty="0">
                <a:solidFill>
                  <a:srgbClr val="FF0000"/>
                </a:solidFill>
                <a:effectLst/>
                <a:latin typeface="Calibri"/>
              </a:rPr>
              <a:t>Вопросы для самоанализа:</a:t>
            </a:r>
            <a:br>
              <a:rPr lang="ru-RU" sz="4000" b="0" dirty="0">
                <a:solidFill>
                  <a:srgbClr val="FF0000"/>
                </a:solidFill>
                <a:effectLst/>
                <a:latin typeface="Calibri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2276872"/>
            <a:ext cx="6400800" cy="3474720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1.Сегодня на уроке я узнал(а) …….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2. Сегодня на уроке я научился (</a:t>
            </a:r>
            <a:r>
              <a:rPr lang="ru-RU" sz="3200" dirty="0" err="1">
                <a:solidFill>
                  <a:prstClr val="black"/>
                </a:solidFill>
                <a:latin typeface="Calibri"/>
              </a:rPr>
              <a:t>лась</a:t>
            </a:r>
            <a:r>
              <a:rPr lang="ru-RU" sz="3200" dirty="0">
                <a:solidFill>
                  <a:prstClr val="black"/>
                </a:solidFill>
                <a:latin typeface="Calibri"/>
              </a:rPr>
              <a:t>) ……..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3. Что было самым интересным и важным для тебя в этой работе? 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4. Самым неожиданным для меня сегодня стало……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5. Самым сложным было…..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764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6512511" cy="1143000"/>
          </a:xfrm>
        </p:spPr>
        <p:txBody>
          <a:bodyPr/>
          <a:lstStyle/>
          <a:p>
            <a:r>
              <a:rPr lang="ru-RU" sz="4400" b="0" dirty="0">
                <a:solidFill>
                  <a:prstClr val="black"/>
                </a:solidFill>
                <a:effectLst/>
                <a:latin typeface="Calibri"/>
              </a:rPr>
              <a:t>Используемые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916832"/>
            <a:ext cx="7128792" cy="3762752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Соколова Т.М. Орнамент – почерк истории. - Л.: 1972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Изобразительное искусство. Декоративно-прикладное искусство в жизни человека. 5 класс: учеб. Для </a:t>
            </a:r>
            <a:r>
              <a:rPr lang="ru-RU" sz="2500" dirty="0" err="1">
                <a:solidFill>
                  <a:prstClr val="black"/>
                </a:solidFill>
                <a:latin typeface="Calibri"/>
              </a:rPr>
              <a:t>общеобразоват</a:t>
            </a:r>
            <a:r>
              <a:rPr lang="ru-RU" sz="2500" dirty="0">
                <a:solidFill>
                  <a:prstClr val="black"/>
                </a:solidFill>
                <a:latin typeface="Calibri"/>
              </a:rPr>
              <a:t>. учреждений/Н.А. Горяева, О.В. Островская, под ред. Б.М. </a:t>
            </a:r>
            <a:r>
              <a:rPr lang="ru-RU" sz="2500" dirty="0" err="1">
                <a:solidFill>
                  <a:prstClr val="black"/>
                </a:solidFill>
                <a:latin typeface="Calibri"/>
              </a:rPr>
              <a:t>Неменского</a:t>
            </a:r>
            <a:r>
              <a:rPr lang="ru-RU" sz="2500" dirty="0">
                <a:solidFill>
                  <a:prstClr val="black"/>
                </a:solidFill>
                <a:latin typeface="Calibri"/>
              </a:rPr>
              <a:t>. – 9-е изд. – М.: Просвещение, 2010.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http://nazolotom.ru/page13.php 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http://shit69ua.ru/vishit-slavyanskuyu-runu.html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http://edu.convdocs.org/docs/342/index-5917-1.html 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http://www.tvoyhram.ru/img_ribakov/rbydr33.gif 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http://russbalt.rod1.org/index.php?topic=146.0 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 typeface="Arial" pitchFamily="34" charset="0"/>
              <a:buChar char="•"/>
            </a:pPr>
            <a:r>
              <a:rPr lang="ru-RU" sz="2500" dirty="0">
                <a:solidFill>
                  <a:prstClr val="black"/>
                </a:solidFill>
                <a:latin typeface="Calibri"/>
              </a:rPr>
              <a:t>http://hide.su//1q5v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84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80920" cy="1143000"/>
          </a:xfrm>
        </p:spPr>
        <p:txBody>
          <a:bodyPr/>
          <a:lstStyle/>
          <a:p>
            <a:pPr algn="just"/>
            <a:r>
              <a:rPr lang="ru-RU" sz="2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Декоративно – прикладное искусство – </a:t>
            </a:r>
            <a:br>
              <a:rPr lang="ru-RU" sz="2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художественное оформление предметов, которые человек использует в быту.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61690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4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512511" cy="1143000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Наши далекие предки украшали свои изделия простейшими орнаментами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40" y="1600200"/>
            <a:ext cx="453212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70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323488"/>
            <a:ext cx="6400800" cy="3474720"/>
          </a:xfrm>
        </p:spPr>
        <p:txBody>
          <a:bodyPr/>
          <a:lstStyle/>
          <a:p>
            <a:r>
              <a:rPr lang="ru-RU" sz="2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Человек пытался разобраться, как устроен мир, найти объяснения непонятному, загадочному, таинственному. Он стремился привлечь к себе добрые силы природы, и защититься от злых .</a:t>
            </a:r>
            <a:br>
              <a:rPr lang="ru-RU" sz="2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0" y="2060848"/>
            <a:ext cx="719801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71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88640"/>
            <a:ext cx="6400800" cy="347472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Древний языческий </a:t>
            </a:r>
            <a:b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символ солнца</a:t>
            </a:r>
            <a:b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6816">
            <a:off x="19920" y="929053"/>
            <a:ext cx="4624968" cy="330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7300">
            <a:off x="4721681" y="523449"/>
            <a:ext cx="4457238" cy="336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5926137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92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16120"/>
            <a:ext cx="4824536" cy="4365007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400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Символы </a:t>
            </a:r>
            <a:r>
              <a:rPr lang="ru-RU" sz="4000" dirty="0" smtClean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земли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400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</a:b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Землю изображали в виде ромбов, четырехугольников, квадратов, влажную в виде волнистой линии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Семена изображали в виде точек. Семена – точки можно увидеть в квадратах и ромбах орнамента.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Растения – в виде «галочки, «галочки на палочке»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233" y="980728"/>
            <a:ext cx="3560387" cy="539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52896"/>
            <a:ext cx="4352925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24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6400800" cy="3474720"/>
          </a:xfrm>
        </p:spPr>
        <p:txBody>
          <a:bodyPr/>
          <a:lstStyle/>
          <a:p>
            <a:r>
              <a:rPr lang="ru-RU" sz="40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Символы воды</a:t>
            </a:r>
            <a:br>
              <a:rPr lang="ru-RU" sz="40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93" y="1321024"/>
            <a:ext cx="3528392" cy="4407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733" y="1032992"/>
            <a:ext cx="41640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709" y="5713512"/>
            <a:ext cx="35115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939" y="2616321"/>
            <a:ext cx="4157663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44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568952" cy="3474720"/>
          </a:xfrm>
        </p:spPr>
        <p:txBody>
          <a:bodyPr/>
          <a:lstStyle/>
          <a:p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Женский образ Матери –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земли  </a:t>
            </a:r>
            <a:r>
              <a:rPr lang="ru-RU" sz="2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Берегиня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– это божество, выражающее представление о земле, которая родит, и о женщине – продолжательнице рода. Называют этот образ по-разному: великая богиня земли, плодородия, мать-сыра земля, </a:t>
            </a:r>
            <a:r>
              <a:rPr lang="ru-RU" sz="2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Макошь</a:t>
            </a:r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что означает “мать хорошего урожая”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7419975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14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59532" y="188640"/>
            <a:ext cx="8568952" cy="3474720"/>
          </a:xfrm>
        </p:spPr>
        <p:txBody>
          <a:bodyPr/>
          <a:lstStyle/>
          <a:p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Конь - один из древнейших и любимых образов народного искусства. Конь был столь же необходим крестьянину, чтобы выращивать хлеб, как и само солнце. Солнце принимало образ коня, а конь как бы приобретал</a:t>
            </a:r>
            <a:endParaRPr lang="ru-RU" dirty="0"/>
          </a:p>
        </p:txBody>
      </p:sp>
      <p:pic>
        <p:nvPicPr>
          <p:cNvPr id="4" name="Picture 2" descr="http://globuss24.ru/userfiles/image/doc/hello_html_med6d7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521" y="1627700"/>
            <a:ext cx="4320479" cy="1573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nashaucheba.ru/docs/55/54760/conv_13/file13.jpg"/>
          <p:cNvPicPr>
            <a:picLocks noChangeAspect="1" noChangeArrowheads="1"/>
          </p:cNvPicPr>
          <p:nvPr/>
        </p:nvPicPr>
        <p:blipFill>
          <a:blip r:embed="rId3" cstate="print"/>
          <a:srcRect l="63088" t="63697" r="4936" b="6904"/>
          <a:stretch>
            <a:fillRect/>
          </a:stretch>
        </p:blipFill>
        <p:spPr bwMode="auto">
          <a:xfrm>
            <a:off x="179512" y="1637183"/>
            <a:ext cx="4824536" cy="3129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5294"/>
            <a:ext cx="4322439" cy="168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73" y="4747317"/>
            <a:ext cx="3706813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2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</TotalTime>
  <Words>438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Воздушный поток</vt:lpstr>
      <vt:lpstr>1_Воздушный поток</vt:lpstr>
      <vt:lpstr>Древние образы  в народном искусстве</vt:lpstr>
      <vt:lpstr>Декоративно – прикладное искусство –  это художественное оформление предметов, которые человек использует в быту. </vt:lpstr>
      <vt:lpstr>Наши далекие предки украшали свои изделия простейшими орнаментами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Кроссворд «Древние символы»</vt:lpstr>
      <vt:lpstr>Презентация PowerPoint</vt:lpstr>
      <vt:lpstr>Вопросы для самоанализа: 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Древние образы  в народном искусстве</dc:title>
  <dc:creator>Лада</dc:creator>
  <cp:lastModifiedBy>Создатель!</cp:lastModifiedBy>
  <cp:revision>3</cp:revision>
  <dcterms:created xsi:type="dcterms:W3CDTF">2020-05-13T12:36:51Z</dcterms:created>
  <dcterms:modified xsi:type="dcterms:W3CDTF">2020-05-13T15:20:00Z</dcterms:modified>
</cp:coreProperties>
</file>